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5A783-1003-4DC0-AD15-603415FEDA96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3ADA-6349-4AC8-9253-93CEFB78D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7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13ADA-6349-4AC8-9253-93CEFB78D8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91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</a:t>
            </a:r>
            <a:r>
              <a:rPr lang="de-DE" baseline="0" dirty="0" smtClean="0"/>
              <a:t> links oben nach unten Umwelt aktiv, rechts, von oben nach unten: Umwelt passiv</a:t>
            </a:r>
          </a:p>
          <a:p>
            <a:r>
              <a:rPr lang="de-DE" baseline="0" dirty="0" smtClean="0"/>
              <a:t>Von oben links  nach rechts:  Individuum aktiv,  von unten links nach rechts: Individuum passiv.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13ADA-6349-4AC8-9253-93CEFB78D8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1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C903CB-7135-4398-B3BC-3C69A4DA0B22}" type="datetimeFigureOut">
              <a:rPr lang="de-DE" smtClean="0"/>
              <a:t>22.03.2017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4128F86-1C0A-4C07-9941-A8F8732ABE9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.wikipedia.org/wiki/Universalgrammati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352928" cy="2399580"/>
          </a:xfrm>
        </p:spPr>
        <p:txBody>
          <a:bodyPr/>
          <a:lstStyle/>
          <a:p>
            <a:r>
              <a:rPr lang="de-DE" dirty="0" smtClean="0"/>
              <a:t>Spracherwerb und  Sprachursprung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Von Marvin Klein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45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Theorie der Universalgrammatik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1520" y="241760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tx2"/>
                </a:solidFill>
              </a:rPr>
              <a:t>Was definiert eine Universalgrammatik?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2786934"/>
            <a:ext cx="8568952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Die Universalgrammatik ist die Annahme, dass alle menschlichen Sprachen ein gemeinsames grammatikalisches Prinzip aufweisen, welches in allen Menschen angeboren ist.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2339752" y="4761148"/>
            <a:ext cx="237626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de-DE" b="1" dirty="0" smtClean="0"/>
              <a:t>Universalgrammatik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860032" y="4978042"/>
            <a:ext cx="392443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Jeder Mensch kann jede Sprache erlernen.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1560" y="4581128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Sprachen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70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Inhaltsverzeichnis: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2998400"/>
            <a:ext cx="7632848" cy="24468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</a:rPr>
              <a:t>Spracherwerb am Beispiel eines Kindes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</a:rPr>
              <a:t>Spracherwerb nach Steven Pinker – Eine instinktive Kunst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</a:rPr>
              <a:t>Spracherwerbsmodelle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</a:rPr>
              <a:t>Von der Geste zur Sprache – Michael </a:t>
            </a:r>
            <a:r>
              <a:rPr lang="de-DE" b="1" dirty="0" err="1" smtClean="0">
                <a:solidFill>
                  <a:schemeClr val="bg1"/>
                </a:solidFill>
              </a:rPr>
              <a:t>Tomasellos</a:t>
            </a:r>
            <a:r>
              <a:rPr lang="de-DE" b="1" dirty="0" smtClean="0">
                <a:solidFill>
                  <a:schemeClr val="bg1"/>
                </a:solidFill>
              </a:rPr>
              <a:t> Theorie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b="1" dirty="0" smtClean="0">
                <a:solidFill>
                  <a:schemeClr val="bg1"/>
                </a:solidFill>
              </a:rPr>
              <a:t>Theorie der Universalgrammatik – nach Noam Chomsky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7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4079"/>
            <a:ext cx="8352928" cy="34512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Spracherwerb eines Kindes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63093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Quelle: </a:t>
            </a:r>
            <a:r>
              <a:rPr lang="de-DE" dirty="0" err="1" smtClean="0"/>
              <a:t>deutsch.kompetent</a:t>
            </a:r>
            <a:r>
              <a:rPr lang="de-DE" dirty="0"/>
              <a:t> </a:t>
            </a:r>
            <a:r>
              <a:rPr lang="de-DE" dirty="0" smtClean="0"/>
              <a:t>Oberstufe, S.188 Abbildung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524000"/>
          </a:xfrm>
        </p:spPr>
        <p:txBody>
          <a:bodyPr/>
          <a:lstStyle/>
          <a:p>
            <a:r>
              <a:rPr lang="de-DE" dirty="0"/>
              <a:t>Spracherwerb nach Steven Pinker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648" y="2276872"/>
            <a:ext cx="6417734" cy="939801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Eine instinktive Kunst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Basierend auf </a:t>
            </a:r>
            <a:r>
              <a:rPr lang="de-DE" sz="1200" i="1" dirty="0" err="1" smtClean="0"/>
              <a:t>deutsch.kompetent</a:t>
            </a:r>
            <a:r>
              <a:rPr lang="de-DE" sz="1200" i="1" dirty="0" smtClean="0"/>
              <a:t> Oberstufe, S.190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37512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instinktive Kunst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241760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tx2"/>
                </a:solidFill>
              </a:rPr>
              <a:t>Das Wichtigste in Kürze: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2793517"/>
            <a:ext cx="85689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Sprache ist ein Teil unserer biologischen Ausstattung (Z.5)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Sprache entwickelt sich spontan (Z.9)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Sprache ist qualitativ bei jedem Menschen gleich (Z.12)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Sprache ist eine Art Instinkt (Z.22)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Vergleich der Sprache mir der Webkunst der Spinne (Z.22 ff.)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Eine Spinne spinnt ein Netz aufgrund eines Drangs, welchen sie mit 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rfolg nachgeht (Z.31ff.)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>
                    <a:lumMod val="50000"/>
                  </a:schemeClr>
                </a:solidFill>
              </a:rPr>
              <a:t>Bezogen auf Sprache: Sie wurde nicht erfunden, sie war schon immer als Instinkt da (vgl. 43ff.)</a:t>
            </a:r>
            <a:endParaRPr lang="de-D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Spracherwerbsmodelle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13653"/>
              </p:ext>
            </p:extLst>
          </p:nvPr>
        </p:nvGraphicFramePr>
        <p:xfrm>
          <a:off x="395536" y="2564904"/>
          <a:ext cx="8136904" cy="413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2069976">
                <a:tc>
                  <a:txBody>
                    <a:bodyPr/>
                    <a:lstStyle/>
                    <a:p>
                      <a:r>
                        <a:rPr lang="de-DE" u="sng" dirty="0" smtClean="0"/>
                        <a:t>Interaktionistisches</a:t>
                      </a:r>
                      <a:r>
                        <a:rPr lang="de-DE" u="sng" baseline="0" dirty="0" smtClean="0"/>
                        <a:t> Modell:</a:t>
                      </a:r>
                    </a:p>
                    <a:p>
                      <a:endParaRPr lang="de-DE" u="none" dirty="0" smtClean="0"/>
                    </a:p>
                    <a:p>
                      <a:r>
                        <a:rPr lang="de-DE" u="none" dirty="0" smtClean="0"/>
                        <a:t>Kind</a:t>
                      </a:r>
                      <a:r>
                        <a:rPr lang="de-DE" u="none" baseline="0" dirty="0" smtClean="0"/>
                        <a:t> lernt Sprache durch Kommunikation mit Bezugspersonen. Lerneffekt wird durch gemeinsames Handeln und Wiederholungen erzielt.</a:t>
                      </a:r>
                      <a:endParaRPr lang="de-DE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u="sng" dirty="0" smtClean="0">
                          <a:solidFill>
                            <a:schemeClr val="bg1"/>
                          </a:solidFill>
                        </a:rPr>
                        <a:t>Kognitivistisches Modell</a:t>
                      </a:r>
                      <a:r>
                        <a:rPr lang="de-DE" u="sng" dirty="0" smtClean="0"/>
                        <a:t>:</a:t>
                      </a:r>
                    </a:p>
                    <a:p>
                      <a:endParaRPr lang="de-DE" u="sng" dirty="0" smtClean="0"/>
                    </a:p>
                    <a:p>
                      <a:r>
                        <a:rPr lang="de-DE" b="1" u="none" dirty="0" smtClean="0"/>
                        <a:t>Sprache</a:t>
                      </a:r>
                      <a:r>
                        <a:rPr lang="de-DE" b="1" u="none" baseline="0" dirty="0" smtClean="0"/>
                        <a:t> kann erst entstehen, wenn das entsprechende Denkvermögen vorhanden ist. Spracherwerb und lernen verlaufen dabei kontinuierlich.</a:t>
                      </a:r>
                      <a:endParaRPr lang="de-DE" b="1" u="none" dirty="0"/>
                    </a:p>
                  </a:txBody>
                  <a:tcPr/>
                </a:tc>
              </a:tr>
              <a:tr h="2069976">
                <a:tc>
                  <a:txBody>
                    <a:bodyPr/>
                    <a:lstStyle/>
                    <a:p>
                      <a:r>
                        <a:rPr lang="de-DE" b="1" u="sng" dirty="0" smtClean="0">
                          <a:solidFill>
                            <a:schemeClr val="bg1"/>
                          </a:solidFill>
                        </a:rPr>
                        <a:t>Behavioristisches</a:t>
                      </a:r>
                      <a:r>
                        <a:rPr lang="de-DE" b="1" u="sng" baseline="0" dirty="0" smtClean="0">
                          <a:solidFill>
                            <a:schemeClr val="bg1"/>
                          </a:solidFill>
                        </a:rPr>
                        <a:t> Modell:</a:t>
                      </a:r>
                    </a:p>
                    <a:p>
                      <a:endParaRPr lang="de-DE" b="1" u="sng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b="1" u="none" baseline="0" dirty="0" smtClean="0">
                          <a:solidFill>
                            <a:schemeClr val="bg1"/>
                          </a:solidFill>
                        </a:rPr>
                        <a:t>Kind lernt Sprache durch Wiederholung und Nachahmung. Lerneffekt wird durch Lob und Korrektur erzielt.</a:t>
                      </a:r>
                      <a:endParaRPr lang="de-DE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u="sng" dirty="0" smtClean="0">
                          <a:solidFill>
                            <a:schemeClr val="bg1"/>
                          </a:solidFill>
                        </a:rPr>
                        <a:t>Nativistisches</a:t>
                      </a:r>
                      <a:r>
                        <a:rPr lang="de-DE" b="1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b="1" u="sng" dirty="0" smtClean="0">
                          <a:solidFill>
                            <a:schemeClr val="bg1"/>
                          </a:solidFill>
                        </a:rPr>
                        <a:t>Modell:</a:t>
                      </a:r>
                    </a:p>
                    <a:p>
                      <a:endParaRPr lang="de-DE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b="1" u="none" dirty="0" smtClean="0">
                          <a:solidFill>
                            <a:schemeClr val="bg1"/>
                          </a:solidFill>
                        </a:rPr>
                        <a:t>Sprache ist beim Menschen</a:t>
                      </a:r>
                      <a:r>
                        <a:rPr lang="de-DE" b="1" u="none" baseline="0" dirty="0" smtClean="0">
                          <a:solidFill>
                            <a:schemeClr val="bg1"/>
                          </a:solidFill>
                        </a:rPr>
                        <a:t> angeboren.  Der Mensch verfügt über eine Art Spracherwerbsmechanismus, welcher ihm dabei hilft Regeln abzuleiten und zu verstehen.</a:t>
                      </a:r>
                      <a:endParaRPr lang="de-DE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2400" cy="1524000"/>
          </a:xfrm>
        </p:spPr>
        <p:txBody>
          <a:bodyPr/>
          <a:lstStyle/>
          <a:p>
            <a:r>
              <a:rPr lang="de-DE" dirty="0" smtClean="0"/>
              <a:t>Von der Geste zur Sprache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2204864"/>
            <a:ext cx="6417734" cy="939801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Nach Michael </a:t>
            </a:r>
            <a:r>
              <a:rPr lang="de-DE" sz="2800" b="1" dirty="0" err="1" smtClean="0"/>
              <a:t>Tomasello</a:t>
            </a:r>
            <a:r>
              <a:rPr lang="de-DE" sz="2800" b="1" dirty="0" smtClean="0"/>
              <a:t> 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Basierend auf </a:t>
            </a:r>
            <a:r>
              <a:rPr lang="de-DE" sz="1200" i="1" dirty="0" err="1" smtClean="0"/>
              <a:t>deutsch.kompetent</a:t>
            </a:r>
            <a:r>
              <a:rPr lang="de-DE" sz="1200" i="1" dirty="0" smtClean="0"/>
              <a:t> Oberstufe, S.192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29408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Von der Geste zur Sprache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2276872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2">
                    <a:lumMod val="75000"/>
                  </a:schemeClr>
                </a:solidFill>
              </a:rPr>
              <a:t>Definition seiner Theorie:</a:t>
            </a:r>
          </a:p>
          <a:p>
            <a:endParaRPr lang="de-DE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Sprache hat sich aus Gestik und Mimik über einen längeren Zeitraum herausgebildet, da der Wunsch, Wissen miteinander zu teilen, seit jeher existierte.</a:t>
            </a:r>
          </a:p>
          <a:p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4533" y="3086626"/>
            <a:ext cx="2610827" cy="199943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55603" y="5470275"/>
            <a:ext cx="199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</a:t>
            </a:r>
            <a:r>
              <a:rPr lang="de-DE" sz="900" dirty="0" err="1" smtClean="0"/>
              <a:t>deutsch.kompetent</a:t>
            </a:r>
            <a:r>
              <a:rPr lang="de-DE" sz="900" dirty="0" smtClean="0"/>
              <a:t> Oberstufe, S192 Abbildung 1</a:t>
            </a:r>
            <a:endParaRPr lang="de-DE" sz="900" dirty="0"/>
          </a:p>
        </p:txBody>
      </p:sp>
      <p:sp>
        <p:nvSpPr>
          <p:cNvPr id="6" name="Textfeld 5"/>
          <p:cNvSpPr txBox="1"/>
          <p:nvPr/>
        </p:nvSpPr>
        <p:spPr>
          <a:xfrm>
            <a:off x="325609" y="395686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2">
                    <a:lumMod val="75000"/>
                  </a:schemeClr>
                </a:solidFill>
              </a:rPr>
              <a:t>Belege für seine Theorie:</a:t>
            </a:r>
          </a:p>
          <a:p>
            <a:endParaRPr lang="de-DE" b="1" u="sng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13640"/>
              </p:ext>
            </p:extLst>
          </p:nvPr>
        </p:nvGraphicFramePr>
        <p:xfrm>
          <a:off x="407876" y="4390305"/>
          <a:ext cx="60960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Argument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Beispiel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Menschen entwickeln ihre Fähigkeiten und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Produkte im Gegensatz zum Affen stetig weiter (vgl. S.192 Z.6-8)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„von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einfachen Werkzeugen, über Maschinen bis zum Computer“ (Z.9ff.)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Zeigegeste dient dem Menschen als Informationsaustausch (vgl. Z.41-43)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Kinder zeigen ohne einen Vorteil</a:t>
                      </a:r>
                      <a:r>
                        <a:rPr lang="de-DE" sz="12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davon zu haben auf Verstecke (Studie ab Z.35ff.)</a:t>
                      </a:r>
                      <a:endParaRPr lang="de-DE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1524000"/>
          </a:xfrm>
        </p:spPr>
        <p:txBody>
          <a:bodyPr/>
          <a:lstStyle/>
          <a:p>
            <a:r>
              <a:rPr lang="de-DE" dirty="0"/>
              <a:t>Theorie der Universalgrammatik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03648" y="2276872"/>
            <a:ext cx="6417734" cy="939801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Nach Noam Chomsky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623731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smtClean="0"/>
              <a:t>Basierend auf </a:t>
            </a:r>
            <a:r>
              <a:rPr lang="de-DE" sz="1200" i="1" dirty="0" err="1" smtClean="0"/>
              <a:t>deutsch.kompetent</a:t>
            </a:r>
            <a:r>
              <a:rPr lang="de-DE" sz="1200" i="1" dirty="0" smtClean="0"/>
              <a:t> Oberstufe, S.195, sowie </a:t>
            </a:r>
            <a:r>
              <a:rPr lang="de-DE" sz="1200" i="1" dirty="0" smtClean="0">
                <a:hlinkClick r:id="rId2"/>
              </a:rPr>
              <a:t>https://de.wikipedia.org/wiki/Universalgrammatik</a:t>
            </a:r>
            <a:r>
              <a:rPr lang="de-DE" sz="1200" i="1" dirty="0" smtClean="0"/>
              <a:t> [Aufgerufen am 20.03.17]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70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466</Words>
  <Application>Microsoft Office PowerPoint</Application>
  <PresentationFormat>Bildschirmpräsentation (4:3)</PresentationFormat>
  <Paragraphs>64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Wellenform</vt:lpstr>
      <vt:lpstr>Spracherwerb und  Sprachursprung</vt:lpstr>
      <vt:lpstr>Inhaltsverzeichnis:</vt:lpstr>
      <vt:lpstr>Spracherwerb eines Kindes</vt:lpstr>
      <vt:lpstr>Spracherwerb nach Steven Pinker</vt:lpstr>
      <vt:lpstr>Eine instinktive Kunst</vt:lpstr>
      <vt:lpstr>Spracherwerbsmodelle</vt:lpstr>
      <vt:lpstr>Von der Geste zur Sprache</vt:lpstr>
      <vt:lpstr>Von der Geste zur Sprache</vt:lpstr>
      <vt:lpstr>Theorie der Universalgrammatik</vt:lpstr>
      <vt:lpstr>Theorie der Universalgrammatik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Marvin</dc:creator>
  <cp:lastModifiedBy>Marvin</cp:lastModifiedBy>
  <cp:revision>16</cp:revision>
  <dcterms:created xsi:type="dcterms:W3CDTF">2017-03-22T16:11:58Z</dcterms:created>
  <dcterms:modified xsi:type="dcterms:W3CDTF">2017-03-22T20:09:03Z</dcterms:modified>
</cp:coreProperties>
</file>