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58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BD905-B545-4AA0-95B3-369229B3498A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2053D-19E3-4245-A33F-F1269F1E35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723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Sonderform: Sterberate überlappt Geburtenrate und die Bevölkerung</a:t>
            </a:r>
            <a:r>
              <a:rPr lang="de-DE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nimmt ab.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2053D-19E3-4245-A33F-F1269F1E3552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7" name="Inhaltsplatzhalt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8" name="Inhaltsplatzhalt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24" name="Fußzeilenplatzhalt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29" name="Fußzeilenplatzhalt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369DFE-310D-4C6E-8CFB-8ADB660F6E09}" type="datetimeFigureOut">
              <a:rPr lang="de-DE" smtClean="0"/>
              <a:t>27.03.2017</a:t>
            </a:fld>
            <a:endParaRPr lang="de-DE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32B8ED-0911-4AC5-B049-DAC6454810E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3.bp.blogspot.com/-u7iD1pMeGuU/UvQI4iNTOcI/AAAAAAAAEhI/-wtGXF5BnIg/s1600/Bildschirmfoto+2014-02-04+um+23.26.43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4/41/Demo_trans_de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f/f6/Demo_trans_2_de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klett.de/sixcms/media.php/76/scr_indien_bev_2005.gif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8458200" cy="2088232"/>
          </a:xfrm>
        </p:spPr>
        <p:txBody>
          <a:bodyPr>
            <a:normAutofit/>
          </a:bodyPr>
          <a:lstStyle/>
          <a:p>
            <a:r>
              <a:rPr lang="de-DE" dirty="0" smtClean="0"/>
              <a:t>Demographische </a:t>
            </a:r>
            <a:r>
              <a:rPr lang="de-DE" dirty="0" err="1" smtClean="0"/>
              <a:t>prozesse</a:t>
            </a:r>
            <a:r>
              <a:rPr lang="de-DE" dirty="0" smtClean="0"/>
              <a:t> in ihrer </a:t>
            </a:r>
            <a:r>
              <a:rPr lang="de-DE" dirty="0" err="1" smtClean="0"/>
              <a:t>bedeutung</a:t>
            </a:r>
            <a:r>
              <a:rPr lang="de-DE" dirty="0" smtClean="0"/>
              <a:t> für die </a:t>
            </a:r>
            <a:r>
              <a:rPr lang="de-DE" dirty="0" err="1" smtClean="0"/>
              <a:t>tragfähigkeit</a:t>
            </a:r>
            <a:r>
              <a:rPr lang="de-DE" dirty="0" smtClean="0"/>
              <a:t> von räumen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Marvin Klein &amp; Niclas </a:t>
            </a:r>
            <a:r>
              <a:rPr lang="de-DE" dirty="0" err="1" smtClean="0"/>
              <a:t>Geismann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 Deutschland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40769"/>
            <a:ext cx="2880320" cy="2993882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95536" y="4365104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/>
              <a:t>Quelle: </a:t>
            </a:r>
            <a:r>
              <a:rPr lang="de-DE" sz="1000" i="1" dirty="0">
                <a:hlinkClick r:id="rId3"/>
              </a:rPr>
              <a:t>http://3.bp.blogspot.com/-u7iD1pMeGuU/UvQI4iNTOcI/AAAAAAAAEhI/-</a:t>
            </a:r>
            <a:r>
              <a:rPr lang="de-DE" sz="1000" i="1" dirty="0" smtClean="0">
                <a:hlinkClick r:id="rId3"/>
              </a:rPr>
              <a:t>wtGXF5BnIg/s1600/Bildschirmfoto+2014-02-04+um+23.26.43.png</a:t>
            </a:r>
            <a:r>
              <a:rPr lang="de-DE" sz="1000" i="1" dirty="0" smtClean="0"/>
              <a:t> (Aufgerufen am 26.03.17)</a:t>
            </a:r>
            <a:endParaRPr lang="de-DE" sz="1000" i="1" dirty="0"/>
          </a:p>
        </p:txBody>
      </p:sp>
      <p:sp>
        <p:nvSpPr>
          <p:cNvPr id="5" name="Textfeld 4"/>
          <p:cNvSpPr txBox="1"/>
          <p:nvPr/>
        </p:nvSpPr>
        <p:spPr>
          <a:xfrm>
            <a:off x="3563888" y="393305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i="1" u="sng" dirty="0" smtClean="0">
                <a:latin typeface="Adobe Devanagari" pitchFamily="18" charset="0"/>
                <a:cs typeface="Adobe Devanagari" pitchFamily="18" charset="0"/>
              </a:rPr>
              <a:t>Ursachen:</a:t>
            </a:r>
            <a:endParaRPr lang="de-DE" sz="2800" b="1" i="1" u="sng" dirty="0">
              <a:latin typeface="Adobe Devanagari" pitchFamily="18" charset="0"/>
              <a:cs typeface="Adobe Devanagari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563888" y="141277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i="1" u="sng" dirty="0" smtClean="0">
                <a:latin typeface="Adobe Devanagari" pitchFamily="18" charset="0"/>
                <a:cs typeface="Adobe Devanagari" pitchFamily="18" charset="0"/>
              </a:rPr>
              <a:t>Probleme:</a:t>
            </a:r>
            <a:endParaRPr lang="de-DE" sz="2800" b="1" i="1" u="sng" dirty="0">
              <a:latin typeface="Adobe Devanagari" pitchFamily="18" charset="0"/>
              <a:cs typeface="Adobe Devanagari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635298" y="4386203"/>
            <a:ext cx="5329190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Einführung der Antibabypille im Jahr 1960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Fokus auf Karriere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Zeitmangel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Stress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Medizinischer Fortschritt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Geringe Sterberate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635298" y="1844824"/>
            <a:ext cx="5329190" cy="20313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Frage der Rente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Viele alte Menschen, wenig junge Menschen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Junge Menschen müssen länger Arbeiten (danke dafür </a:t>
            </a:r>
            <a:r>
              <a:rPr lang="de-DE" dirty="0" err="1" smtClean="0"/>
              <a:t>iBlali</a:t>
            </a:r>
            <a:r>
              <a:rPr lang="de-D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Schrumpfende Bevölkerung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Wohnungen stehen leer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Schulen werden geschlossen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104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Inhaltsverzeichnis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51520" y="1772816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de-DE" dirty="0"/>
              <a:t> </a:t>
            </a:r>
            <a:r>
              <a:rPr lang="de-DE" dirty="0" smtClean="0"/>
              <a:t>Definition: demographischer Wandel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de-DE" dirty="0" smtClean="0"/>
              <a:t>4-Phasen-Modell des demographischen Übergangs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de-DE" dirty="0"/>
              <a:t>5</a:t>
            </a:r>
            <a:r>
              <a:rPr lang="de-DE" dirty="0" smtClean="0"/>
              <a:t>-Phasen-Modell des demographischen </a:t>
            </a:r>
            <a:r>
              <a:rPr lang="de-DE" dirty="0"/>
              <a:t>Ü</a:t>
            </a:r>
            <a:r>
              <a:rPr lang="de-DE" dirty="0" smtClean="0"/>
              <a:t>bergangs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de-DE" dirty="0" smtClean="0"/>
              <a:t> Demographische Alterung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de-DE" dirty="0" smtClean="0"/>
              <a:t>Beispiel Indien</a:t>
            </a:r>
          </a:p>
          <a:p>
            <a:pPr marL="342900" indent="-342900">
              <a:lnSpc>
                <a:spcPct val="250000"/>
              </a:lnSpc>
              <a:buFont typeface="+mj-lt"/>
              <a:buAutoNum type="arabicPeriod"/>
            </a:pPr>
            <a:r>
              <a:rPr lang="de-DE" dirty="0" smtClean="0"/>
              <a:t>Beispiel Deutschland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DEFINITION: demographischer WANDEL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3528" y="141277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Beschreibt die Bevölkerungsentwicklung bezogen auf:</a:t>
            </a:r>
            <a:endParaRPr lang="de-DE" sz="2400" b="1" i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23528" y="1988840"/>
            <a:ext cx="8496944" cy="3267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Die Gesamtzahl der Bevölkerung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Geordnet nach (chronologisch):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Altersgruppen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Geschlechtern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Anteil von Inländern, Ausländern &amp; Eingebürgerten in der Bevölkerung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Geburten- und Sterberate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Zuzügen und Fortzügen</a:t>
            </a:r>
            <a:endParaRPr lang="de-DE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23528" y="5445224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de-DE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Begriff ist von dem Begriff des demographischen Übergangs zu unterscheiden, da dieser eine bestimmte Abfolge in mehreren Phasen beschreibt.</a:t>
            </a:r>
            <a:endParaRPr lang="de-DE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4-Phasen-Modell des demographischen </a:t>
            </a:r>
            <a:r>
              <a:rPr lang="de-DE" sz="2400" dirty="0" err="1" smtClean="0"/>
              <a:t>übergangs</a:t>
            </a:r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395536" y="1484784"/>
            <a:ext cx="4032448" cy="23083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u="sng" dirty="0" smtClean="0"/>
              <a:t>Phase I (</a:t>
            </a:r>
            <a:r>
              <a:rPr lang="de-DE" u="sng" dirty="0" err="1" smtClean="0"/>
              <a:t>high</a:t>
            </a:r>
            <a:r>
              <a:rPr lang="de-DE" u="sng" dirty="0" smtClean="0"/>
              <a:t> </a:t>
            </a:r>
            <a:r>
              <a:rPr lang="de-DE" u="sng" dirty="0" err="1" smtClean="0"/>
              <a:t>stationary</a:t>
            </a:r>
            <a:r>
              <a:rPr lang="de-DE" u="sng" dirty="0" smtClean="0"/>
              <a:t>):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 </a:t>
            </a:r>
            <a:r>
              <a:rPr lang="de-DE" dirty="0" smtClean="0"/>
              <a:t>Stark  schwankende Geburten- und Sterberate, die auf hohem Niveau dicht nebeneinanderliegen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 </a:t>
            </a:r>
            <a:r>
              <a:rPr lang="de-DE" dirty="0" smtClean="0"/>
              <a:t>Kein wesentliches Bevölkerungswachstum bei hohem demographischen Umsatz</a:t>
            </a:r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95536" y="4077072"/>
            <a:ext cx="4032448" cy="20313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u="sng" dirty="0" smtClean="0"/>
              <a:t>Phase III (</a:t>
            </a:r>
            <a:r>
              <a:rPr lang="de-DE" u="sng" dirty="0" err="1" smtClean="0"/>
              <a:t>late</a:t>
            </a:r>
            <a:r>
              <a:rPr lang="de-DE" u="sng" dirty="0" smtClean="0"/>
              <a:t> </a:t>
            </a:r>
            <a:r>
              <a:rPr lang="de-DE" u="sng" dirty="0" err="1" smtClean="0"/>
              <a:t>expanding</a:t>
            </a:r>
            <a:r>
              <a:rPr lang="de-DE" u="sng" dirty="0" smtClean="0"/>
              <a:t>):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 </a:t>
            </a:r>
            <a:r>
              <a:rPr lang="de-DE" dirty="0" smtClean="0"/>
              <a:t>Schließen der Schere: Die Geburtenrate sinkt, und zwar sehr bald rascher als die Sterberate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Der Geburtenüberschuss nimmt laufend ab</a:t>
            </a:r>
          </a:p>
          <a:p>
            <a:endParaRPr lang="de-DE" u="sng" dirty="0"/>
          </a:p>
        </p:txBody>
      </p:sp>
      <p:sp>
        <p:nvSpPr>
          <p:cNvPr id="5" name="Textfeld 4"/>
          <p:cNvSpPr txBox="1"/>
          <p:nvPr/>
        </p:nvSpPr>
        <p:spPr>
          <a:xfrm>
            <a:off x="4860032" y="1484784"/>
            <a:ext cx="4104456" cy="20313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u="sng" dirty="0" smtClean="0"/>
              <a:t>Phase II (</a:t>
            </a:r>
            <a:r>
              <a:rPr lang="de-DE" u="sng" dirty="0" err="1" smtClean="0"/>
              <a:t>early</a:t>
            </a:r>
            <a:r>
              <a:rPr lang="de-DE" u="sng" dirty="0" smtClean="0"/>
              <a:t> </a:t>
            </a:r>
            <a:r>
              <a:rPr lang="de-DE" u="sng" dirty="0" err="1" smtClean="0"/>
              <a:t>expanding</a:t>
            </a:r>
            <a:r>
              <a:rPr lang="de-DE" u="sng" dirty="0" smtClean="0"/>
              <a:t>):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 </a:t>
            </a:r>
            <a:r>
              <a:rPr lang="de-DE" dirty="0" smtClean="0"/>
              <a:t>Schere öffnet sich durch sinken der Sterberate bei etwa gleich bleibender Geburtenrate.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 </a:t>
            </a:r>
            <a:r>
              <a:rPr lang="de-DE" dirty="0" smtClean="0"/>
              <a:t>Es entsteht ein Geburtenüberschuss, der sich laufend vergrößert.</a:t>
            </a:r>
          </a:p>
          <a:p>
            <a:endParaRPr lang="de-DE" u="sng" dirty="0"/>
          </a:p>
        </p:txBody>
      </p:sp>
      <p:sp>
        <p:nvSpPr>
          <p:cNvPr id="6" name="Textfeld 5"/>
          <p:cNvSpPr txBox="1"/>
          <p:nvPr/>
        </p:nvSpPr>
        <p:spPr>
          <a:xfrm>
            <a:off x="4860032" y="4077072"/>
            <a:ext cx="4104456" cy="20313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u="sng" dirty="0" smtClean="0"/>
              <a:t>Phase IV (</a:t>
            </a:r>
            <a:r>
              <a:rPr lang="de-DE" u="sng" dirty="0" err="1" smtClean="0"/>
              <a:t>low</a:t>
            </a:r>
            <a:r>
              <a:rPr lang="de-DE" u="sng" dirty="0" smtClean="0"/>
              <a:t> </a:t>
            </a:r>
            <a:r>
              <a:rPr lang="de-DE" u="sng" dirty="0" err="1" smtClean="0"/>
              <a:t>stationary</a:t>
            </a:r>
            <a:r>
              <a:rPr lang="de-DE" u="sng" dirty="0" smtClean="0"/>
              <a:t>):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Geburten- und Sterberate liegen auf tiefem Niveau eng beieinander.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 </a:t>
            </a:r>
            <a:r>
              <a:rPr lang="de-DE" dirty="0" smtClean="0"/>
              <a:t>Kein wesentliches Bevölkerungswachstum bei niedrigem demographischen Umsatz.</a:t>
            </a:r>
          </a:p>
          <a:p>
            <a:endParaRPr lang="de-DE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355504"/>
            <a:ext cx="8686800" cy="841248"/>
          </a:xfrm>
        </p:spPr>
        <p:txBody>
          <a:bodyPr>
            <a:noAutofit/>
          </a:bodyPr>
          <a:lstStyle/>
          <a:p>
            <a:r>
              <a:rPr lang="de-DE" sz="2400" dirty="0" smtClean="0"/>
              <a:t>4-Phasen-Modell des demographischen </a:t>
            </a:r>
            <a:r>
              <a:rPr lang="de-DE" sz="2400" dirty="0" err="1" smtClean="0"/>
              <a:t>übergangs</a:t>
            </a:r>
            <a:endParaRPr lang="de-DE" sz="2400" dirty="0"/>
          </a:p>
        </p:txBody>
      </p:sp>
      <p:pic>
        <p:nvPicPr>
          <p:cNvPr id="3" name="Grafik 2" descr="Demo_trans_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252" y="1340769"/>
            <a:ext cx="5220580" cy="4176464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827584" y="5661248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i="1" dirty="0" smtClean="0"/>
              <a:t>Quelle: </a:t>
            </a:r>
            <a:r>
              <a:rPr lang="de-DE" sz="1600" i="1" dirty="0" smtClean="0">
                <a:hlinkClick r:id="rId3"/>
              </a:rPr>
              <a:t>https://upload.wikimedia.org/wikipedia/commons/4/41/Demo_trans_de.png</a:t>
            </a:r>
            <a:r>
              <a:rPr lang="de-DE" sz="1600" i="1" dirty="0" smtClean="0"/>
              <a:t> (Besucht am: 23.03.17)</a:t>
            </a:r>
            <a:endParaRPr lang="de-DE" sz="16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5-Phasen-Modell des demographischen Übergangs</a:t>
            </a:r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323528" y="1466781"/>
            <a:ext cx="4248472" cy="13849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1400" u="sng" dirty="0" smtClean="0"/>
              <a:t>Phase I: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/>
              <a:t> Hohe, kaum voneinander abweichende Geburten- und Sterberaten.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 smtClean="0"/>
              <a:t> Sehr </a:t>
            </a:r>
            <a:r>
              <a:rPr lang="de-DE" sz="1400" dirty="0"/>
              <a:t>geringes Bevölkerungswachstum</a:t>
            </a:r>
            <a:r>
              <a:rPr lang="de-DE" sz="1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/>
              <a:t> </a:t>
            </a:r>
            <a:r>
              <a:rPr lang="de-DE" sz="1400" dirty="0" smtClean="0"/>
              <a:t>Sterberate kann Schwankungen aufweisen.</a:t>
            </a:r>
            <a:endParaRPr lang="de-DE" sz="1400" dirty="0"/>
          </a:p>
          <a:p>
            <a:pPr>
              <a:buFont typeface="Arial" pitchFamily="34" charset="0"/>
              <a:buChar char="•"/>
            </a:pPr>
            <a:endParaRPr lang="de-DE" sz="1400" dirty="0"/>
          </a:p>
        </p:txBody>
      </p:sp>
      <p:sp>
        <p:nvSpPr>
          <p:cNvPr id="4" name="Textfeld 3"/>
          <p:cNvSpPr txBox="1"/>
          <p:nvPr/>
        </p:nvSpPr>
        <p:spPr>
          <a:xfrm>
            <a:off x="323528" y="5067181"/>
            <a:ext cx="4248472" cy="954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1400" u="sng" dirty="0" smtClean="0"/>
              <a:t>Phase III: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/>
              <a:t> </a:t>
            </a:r>
            <a:r>
              <a:rPr lang="de-DE" sz="1400" dirty="0" smtClean="0"/>
              <a:t>Das Bevölkerungswachstum erreicht seinen Zenit.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/>
              <a:t> </a:t>
            </a:r>
            <a:r>
              <a:rPr lang="de-DE" sz="1400" dirty="0" smtClean="0"/>
              <a:t>Sterberate fällt aufgrund von medizinischen Fortschritt auf ein absolutes Tief. </a:t>
            </a:r>
            <a:endParaRPr lang="de-DE" sz="1400" dirty="0"/>
          </a:p>
        </p:txBody>
      </p:sp>
      <p:sp>
        <p:nvSpPr>
          <p:cNvPr id="5" name="Textfeld 4"/>
          <p:cNvSpPr txBox="1"/>
          <p:nvPr/>
        </p:nvSpPr>
        <p:spPr>
          <a:xfrm>
            <a:off x="323528" y="3050957"/>
            <a:ext cx="4248472" cy="18158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1400" u="sng" dirty="0" smtClean="0"/>
              <a:t>Phase II: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 smtClean="0"/>
              <a:t> </a:t>
            </a:r>
            <a:r>
              <a:rPr lang="de-DE" sz="1400" dirty="0"/>
              <a:t>Die Geburtenrate bleibt konstant hoch, kann sogar aufgrund des verbesserten Gesundheitszustandes der Frauen leicht ansteigen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 smtClean="0"/>
              <a:t> Langsames</a:t>
            </a:r>
            <a:r>
              <a:rPr lang="de-DE" sz="1400" dirty="0"/>
              <a:t>, meist nicht gleichmäßiges Absinken der Sterberate</a:t>
            </a:r>
            <a:r>
              <a:rPr lang="de-DE" sz="1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/>
              <a:t> Die Bevölkerungsschere öffnet sich</a:t>
            </a:r>
            <a:r>
              <a:rPr lang="de-DE" sz="1400" dirty="0" smtClean="0"/>
              <a:t>.</a:t>
            </a:r>
            <a:endParaRPr lang="de-DE" sz="1400" dirty="0"/>
          </a:p>
          <a:p>
            <a:pPr>
              <a:buFont typeface="Arial" pitchFamily="34" charset="0"/>
              <a:buChar char="•"/>
            </a:pPr>
            <a:endParaRPr lang="de-DE" sz="1400" dirty="0"/>
          </a:p>
        </p:txBody>
      </p:sp>
      <p:sp>
        <p:nvSpPr>
          <p:cNvPr id="6" name="Textfeld 5"/>
          <p:cNvSpPr txBox="1"/>
          <p:nvPr/>
        </p:nvSpPr>
        <p:spPr>
          <a:xfrm>
            <a:off x="4860032" y="1467941"/>
            <a:ext cx="4032448" cy="13849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1400" u="sng" dirty="0" smtClean="0"/>
              <a:t>Phase IV: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/>
              <a:t> Das Bevölkerungswachstum geht zurück, die Bevölkerungsschere schließt sich.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 smtClean="0"/>
              <a:t> </a:t>
            </a:r>
            <a:r>
              <a:rPr lang="de-DE" sz="1400" dirty="0"/>
              <a:t>Die Sterberate sinkt kaum noch; die Geburtenrate nimmt dagegen </a:t>
            </a:r>
            <a:r>
              <a:rPr lang="de-DE" sz="1400" dirty="0" smtClean="0"/>
              <a:t>ab.</a:t>
            </a:r>
            <a:endParaRPr lang="de-DE" sz="1400" dirty="0"/>
          </a:p>
          <a:p>
            <a:pPr>
              <a:buFont typeface="Arial" pitchFamily="34" charset="0"/>
              <a:buChar char="•"/>
            </a:pPr>
            <a:endParaRPr lang="de-DE" sz="1400" dirty="0"/>
          </a:p>
        </p:txBody>
      </p:sp>
      <p:sp>
        <p:nvSpPr>
          <p:cNvPr id="7" name="Textfeld 6"/>
          <p:cNvSpPr txBox="1"/>
          <p:nvPr/>
        </p:nvSpPr>
        <p:spPr>
          <a:xfrm>
            <a:off x="4860032" y="3068960"/>
            <a:ext cx="4032448" cy="11695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1400" u="sng" dirty="0" smtClean="0"/>
              <a:t>Phase V: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 smtClean="0"/>
              <a:t> </a:t>
            </a:r>
            <a:r>
              <a:rPr lang="de-DE" sz="1400" dirty="0"/>
              <a:t>Geburten- und Sterberate sind stabil und niedrig.</a:t>
            </a:r>
          </a:p>
          <a:p>
            <a:pPr>
              <a:buFont typeface="Arial" pitchFamily="34" charset="0"/>
              <a:buChar char="•"/>
            </a:pPr>
            <a:r>
              <a:rPr lang="de-DE" sz="1400" dirty="0" smtClean="0"/>
              <a:t> </a:t>
            </a:r>
            <a:r>
              <a:rPr lang="de-DE" sz="1400" dirty="0"/>
              <a:t>Bevölkerungswachstum ist gering und unterliegt kaum Schwankungen.</a:t>
            </a:r>
          </a:p>
          <a:p>
            <a:endParaRPr lang="de-DE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41248"/>
          </a:xfrm>
        </p:spPr>
        <p:txBody>
          <a:bodyPr>
            <a:normAutofit/>
          </a:bodyPr>
          <a:lstStyle/>
          <a:p>
            <a:r>
              <a:rPr lang="de-DE" sz="2400" dirty="0" smtClean="0"/>
              <a:t>5-Phasen-Modell des demographischen </a:t>
            </a:r>
            <a:r>
              <a:rPr lang="de-DE" sz="2400" dirty="0" err="1" smtClean="0"/>
              <a:t>übergangs</a:t>
            </a:r>
            <a:endParaRPr lang="de-DE" sz="2400" dirty="0"/>
          </a:p>
        </p:txBody>
      </p:sp>
      <p:pic>
        <p:nvPicPr>
          <p:cNvPr id="3" name="Grafik 2" descr="Demo_trans_2_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700808"/>
            <a:ext cx="6050249" cy="2722612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115616" y="465313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i="1" dirty="0" smtClean="0"/>
              <a:t>Quelle: </a:t>
            </a:r>
            <a:r>
              <a:rPr lang="de-DE" sz="1600" i="1" dirty="0" smtClean="0">
                <a:hlinkClick r:id="rId3"/>
              </a:rPr>
              <a:t>https://upload.wikimedia.org/wikipedia/commons/f/f6/Demo_trans_2_de.png</a:t>
            </a:r>
            <a:r>
              <a:rPr lang="de-DE" sz="1600" i="1" dirty="0" smtClean="0"/>
              <a:t> (Besucht am: 23.3.17)</a:t>
            </a:r>
            <a:endParaRPr lang="de-DE" sz="16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Demographische </a:t>
            </a:r>
            <a:r>
              <a:rPr lang="de-DE" dirty="0" err="1" smtClean="0"/>
              <a:t>alterung</a:t>
            </a:r>
            <a:endParaRPr lang="de-DE" dirty="0"/>
          </a:p>
        </p:txBody>
      </p:sp>
      <p:pic>
        <p:nvPicPr>
          <p:cNvPr id="4" name="Grafik 3" descr="sss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243207" y="-578911"/>
            <a:ext cx="3999977" cy="769531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95536" y="5373216"/>
            <a:ext cx="6696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i="1" dirty="0" smtClean="0"/>
              <a:t>Quelle: </a:t>
            </a:r>
            <a:r>
              <a:rPr lang="de-DE" sz="1600" i="1" dirty="0" err="1" smtClean="0"/>
              <a:t>Diercke</a:t>
            </a:r>
            <a:r>
              <a:rPr lang="de-DE" sz="1600" i="1" dirty="0" smtClean="0"/>
              <a:t> Praxis Qualifikationsphase, S.136 Abbildung M3</a:t>
            </a:r>
            <a:endParaRPr lang="de-DE" sz="16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 Indien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68" y="1484784"/>
            <a:ext cx="3151271" cy="2518674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87068" y="4027130"/>
            <a:ext cx="31512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/>
              <a:t>Quelle: </a:t>
            </a:r>
            <a:r>
              <a:rPr lang="de-DE" sz="1000" i="1" dirty="0">
                <a:hlinkClick r:id="rId3"/>
              </a:rPr>
              <a:t>http://</a:t>
            </a:r>
            <a:r>
              <a:rPr lang="de-DE" sz="1000" i="1" dirty="0" smtClean="0">
                <a:hlinkClick r:id="rId3"/>
              </a:rPr>
              <a:t>www2.klett.de/sixcms/media.php/76/scr_indien_bev_2005.gif</a:t>
            </a:r>
            <a:r>
              <a:rPr lang="de-DE" sz="1000" i="1" dirty="0" smtClean="0"/>
              <a:t> (Aufgerufen am 26.03.17)</a:t>
            </a:r>
            <a:endParaRPr lang="de-DE" sz="1000" i="1" dirty="0"/>
          </a:p>
        </p:txBody>
      </p:sp>
      <p:sp>
        <p:nvSpPr>
          <p:cNvPr id="5" name="Textfeld 4"/>
          <p:cNvSpPr txBox="1"/>
          <p:nvPr/>
        </p:nvSpPr>
        <p:spPr>
          <a:xfrm>
            <a:off x="3779912" y="1484784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i="1" u="sng" dirty="0" smtClean="0">
                <a:latin typeface="Adobe Devanagari" pitchFamily="18" charset="0"/>
                <a:cs typeface="Adobe Devanagari" pitchFamily="18" charset="0"/>
              </a:rPr>
              <a:t>Probleme:</a:t>
            </a:r>
            <a:endParaRPr lang="de-DE" sz="2800" b="1" i="1" u="sng" dirty="0">
              <a:latin typeface="Adobe Devanagari" pitchFamily="18" charset="0"/>
              <a:cs typeface="Adobe Devanagari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851920" y="1916832"/>
            <a:ext cx="5112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Befriedigung von Grundbedürfnissen wird erschwert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Gefährdung der sozialen und politischen Stabilität aufgrund von Armut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Entstehung von Slums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Platzmangel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Soziale Konflikte -&gt; Kinderarbeit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87068" y="5157192"/>
            <a:ext cx="84334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Ältere Bevölkerung ist abhängig von vielen Kindern, um sich selbst zu versorgen.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Hohe Geburtenrate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Ungewollte Schwangerschaften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Keine Verhütungsmittel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Unaufgeklärte Bevölkerung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87068" y="4725144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i="1" u="sng" dirty="0" smtClean="0">
                <a:latin typeface="Adobe Devanagari" pitchFamily="18" charset="0"/>
                <a:cs typeface="Adobe Devanagari" pitchFamily="18" charset="0"/>
              </a:rPr>
              <a:t>Ursachen:</a:t>
            </a:r>
            <a:endParaRPr lang="de-DE" sz="2800" b="1" i="1" u="sng" dirty="0">
              <a:latin typeface="Adobe Devanagari" pitchFamily="18" charset="0"/>
              <a:cs typeface="Adobe Devanaga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44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is">
  <a:themeElements>
    <a:clrScheme name="Meti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i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525</Words>
  <Application>Microsoft Office PowerPoint</Application>
  <PresentationFormat>Bildschirmpräsentation (4:3)</PresentationFormat>
  <Paragraphs>88</Paragraphs>
  <Slides>10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Metis</vt:lpstr>
      <vt:lpstr>Demographische prozesse in ihrer bedeutung für die tragfähigkeit von räumen</vt:lpstr>
      <vt:lpstr>Inhaltsverzeichnis</vt:lpstr>
      <vt:lpstr>DEFINITION: demographischer WANDEL</vt:lpstr>
      <vt:lpstr>4-Phasen-Modell des demographischen übergangs</vt:lpstr>
      <vt:lpstr>4-Phasen-Modell des demographischen übergangs</vt:lpstr>
      <vt:lpstr>5-Phasen-Modell des demographischen Übergangs</vt:lpstr>
      <vt:lpstr>5-Phasen-Modell des demographischen übergangs</vt:lpstr>
      <vt:lpstr>Demographische alterung</vt:lpstr>
      <vt:lpstr>Beispiel Indien</vt:lpstr>
      <vt:lpstr>Beispiel Deutschland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Demographische prozesse in ihrer bedeutung für die tragfähigkeit von räumen</dc:title>
  <dc:creator>test</dc:creator>
  <cp:lastModifiedBy>Marvin</cp:lastModifiedBy>
  <cp:revision>26</cp:revision>
  <dcterms:created xsi:type="dcterms:W3CDTF">2017-03-24T11:31:23Z</dcterms:created>
  <dcterms:modified xsi:type="dcterms:W3CDTF">2017-03-27T20:29:25Z</dcterms:modified>
</cp:coreProperties>
</file>