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94568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204" y="10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5A35F-645F-4CC2-BD9C-8D570659F295}" type="datetimeFigureOut">
              <a:rPr lang="de-DE" smtClean="0"/>
              <a:t>27.11.2017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E468-A34E-4136-8A2E-6A53C17B69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0225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5A35F-645F-4CC2-BD9C-8D570659F295}" type="datetimeFigureOut">
              <a:rPr lang="de-DE" smtClean="0"/>
              <a:t>27.11.2017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E468-A34E-4136-8A2E-6A53C17B69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5934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5A35F-645F-4CC2-BD9C-8D570659F295}" type="datetimeFigureOut">
              <a:rPr lang="de-DE" smtClean="0"/>
              <a:t>27.11.2017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E468-A34E-4136-8A2E-6A53C17B69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5376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5A35F-645F-4CC2-BD9C-8D570659F295}" type="datetimeFigureOut">
              <a:rPr lang="de-DE" smtClean="0"/>
              <a:t>27.11.2017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E468-A34E-4136-8A2E-6A53C17B69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7898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5A35F-645F-4CC2-BD9C-8D570659F295}" type="datetimeFigureOut">
              <a:rPr lang="de-DE" smtClean="0"/>
              <a:t>27.11.2017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E468-A34E-4136-8A2E-6A53C17B69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3294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5A35F-645F-4CC2-BD9C-8D570659F295}" type="datetimeFigureOut">
              <a:rPr lang="de-DE" smtClean="0"/>
              <a:t>27.11.2017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E468-A34E-4136-8A2E-6A53C17B69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5525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5A35F-645F-4CC2-BD9C-8D570659F295}" type="datetimeFigureOut">
              <a:rPr lang="de-DE" smtClean="0"/>
              <a:t>27.11.2017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E468-A34E-4136-8A2E-6A53C17B69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1510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5A35F-645F-4CC2-BD9C-8D570659F295}" type="datetimeFigureOut">
              <a:rPr lang="de-DE" smtClean="0"/>
              <a:t>27.11.2017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E468-A34E-4136-8A2E-6A53C17B69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1942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5A35F-645F-4CC2-BD9C-8D570659F295}" type="datetimeFigureOut">
              <a:rPr lang="de-DE" smtClean="0"/>
              <a:t>27.11.2017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E468-A34E-4136-8A2E-6A53C17B69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9843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5A35F-645F-4CC2-BD9C-8D570659F295}" type="datetimeFigureOut">
              <a:rPr lang="de-DE" smtClean="0"/>
              <a:t>27.11.2017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E468-A34E-4136-8A2E-6A53C17B69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6141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5A35F-645F-4CC2-BD9C-8D570659F295}" type="datetimeFigureOut">
              <a:rPr lang="de-DE" smtClean="0"/>
              <a:t>27.11.2017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E468-A34E-4136-8A2E-6A53C17B69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2377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5A35F-645F-4CC2-BD9C-8D570659F295}" type="datetimeFigureOut">
              <a:rPr lang="de-DE" smtClean="0"/>
              <a:t>27.11.2017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6E468-A34E-4136-8A2E-6A53C17B69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09387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648072"/>
          </a:xfrm>
        </p:spPr>
        <p:txBody>
          <a:bodyPr>
            <a:normAutofit/>
          </a:bodyPr>
          <a:lstStyle/>
          <a:p>
            <a:r>
              <a:rPr lang="de-DE" sz="2400" b="1" cap="small" dirty="0" smtClean="0"/>
              <a:t>Organe</a:t>
            </a:r>
            <a:r>
              <a:rPr lang="de-DE" sz="2400" dirty="0" smtClean="0"/>
              <a:t> der Kapitalgesellschaften</a:t>
            </a:r>
            <a:endParaRPr lang="de-DE" sz="2400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85800" y="836712"/>
            <a:ext cx="77724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200" b="1" dirty="0" smtClean="0"/>
              <a:t>Gesellschaft mit beschränkter Haftung (GmbH)</a:t>
            </a:r>
            <a:endParaRPr lang="de-DE" sz="3200" b="1" dirty="0"/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258416" y="5157192"/>
            <a:ext cx="4301955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b="1" cap="small" dirty="0" smtClean="0"/>
              <a:t>Gesellschafterversammlung</a:t>
            </a:r>
            <a:endParaRPr lang="de-DE" sz="2600" b="1" cap="small" dirty="0" smtClean="0"/>
          </a:p>
          <a:p>
            <a:r>
              <a:rPr lang="de-DE" sz="2400" b="1" dirty="0" smtClean="0"/>
              <a:t>Beschlussfassung</a:t>
            </a:r>
            <a:endParaRPr lang="de-DE" sz="2400" b="1" cap="small" dirty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477922" y="2152283"/>
            <a:ext cx="3886200" cy="64807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b="1" cap="small" dirty="0" smtClean="0"/>
              <a:t>Geschäftsführung</a:t>
            </a:r>
          </a:p>
          <a:p>
            <a:r>
              <a:rPr lang="de-DE" sz="2400" b="1" dirty="0" smtClean="0"/>
              <a:t>Leitung</a:t>
            </a:r>
            <a:endParaRPr lang="de-DE" sz="2400" b="1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4139952" y="3684281"/>
            <a:ext cx="3170529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b="1" cap="small" dirty="0" smtClean="0"/>
              <a:t>Aufsichtsrat</a:t>
            </a:r>
          </a:p>
          <a:p>
            <a:r>
              <a:rPr lang="de-DE" sz="2400" b="1" dirty="0" smtClean="0"/>
              <a:t>Kontrolle</a:t>
            </a:r>
            <a:endParaRPr lang="de-DE" sz="2400" b="1" cap="small" dirty="0"/>
          </a:p>
          <a:p>
            <a:endParaRPr lang="de-DE" sz="2400" b="1" cap="small" dirty="0"/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6486670" y="5156742"/>
            <a:ext cx="3168352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b="1" dirty="0" smtClean="0">
                <a:solidFill>
                  <a:srgbClr val="FFC000"/>
                </a:solidFill>
              </a:rPr>
              <a:t>Belegschaft</a:t>
            </a:r>
          </a:p>
          <a:p>
            <a:r>
              <a:rPr lang="de-DE" sz="2400" b="1" dirty="0" smtClean="0">
                <a:solidFill>
                  <a:srgbClr val="FFC000"/>
                </a:solidFill>
              </a:rPr>
              <a:t>&gt; 500 MA</a:t>
            </a:r>
            <a:endParaRPr lang="de-DE" sz="2400" b="1" dirty="0">
              <a:solidFill>
                <a:srgbClr val="FFC000"/>
              </a:solidFill>
            </a:endParaRPr>
          </a:p>
        </p:txBody>
      </p:sp>
      <p:cxnSp>
        <p:nvCxnSpPr>
          <p:cNvPr id="9" name="Gerade Verbindung mit Pfeil 8"/>
          <p:cNvCxnSpPr/>
          <p:nvPr/>
        </p:nvCxnSpPr>
        <p:spPr>
          <a:xfrm flipV="1">
            <a:off x="2421022" y="3068960"/>
            <a:ext cx="0" cy="1872208"/>
          </a:xfrm>
          <a:prstGeom prst="straightConnector1">
            <a:avLst/>
          </a:prstGeom>
          <a:ln w="50800">
            <a:solidFill>
              <a:srgbClr val="00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uppieren 30"/>
          <p:cNvGrpSpPr/>
          <p:nvPr/>
        </p:nvGrpSpPr>
        <p:grpSpPr>
          <a:xfrm>
            <a:off x="6876256" y="3897052"/>
            <a:ext cx="1224136" cy="1044116"/>
            <a:chOff x="6876256" y="3897052"/>
            <a:chExt cx="1224136" cy="1044116"/>
          </a:xfrm>
        </p:grpSpPr>
        <p:cxnSp>
          <p:nvCxnSpPr>
            <p:cNvPr id="25" name="Gerade Verbindung 24"/>
            <p:cNvCxnSpPr/>
            <p:nvPr/>
          </p:nvCxnSpPr>
          <p:spPr>
            <a:xfrm flipV="1">
              <a:off x="8100392" y="3897052"/>
              <a:ext cx="0" cy="1044116"/>
            </a:xfrm>
            <a:prstGeom prst="line">
              <a:avLst/>
            </a:prstGeom>
            <a:ln w="508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 Verbindung mit Pfeil 25"/>
            <p:cNvCxnSpPr/>
            <p:nvPr/>
          </p:nvCxnSpPr>
          <p:spPr>
            <a:xfrm flipH="1">
              <a:off x="6876256" y="3897052"/>
              <a:ext cx="1224136" cy="0"/>
            </a:xfrm>
            <a:prstGeom prst="straightConnector1">
              <a:avLst/>
            </a:prstGeom>
            <a:ln w="50800"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uppieren 31"/>
          <p:cNvGrpSpPr/>
          <p:nvPr/>
        </p:nvGrpSpPr>
        <p:grpSpPr>
          <a:xfrm>
            <a:off x="4532227" y="2476319"/>
            <a:ext cx="1224136" cy="915493"/>
            <a:chOff x="6876256" y="3897052"/>
            <a:chExt cx="1224136" cy="1044116"/>
          </a:xfrm>
        </p:grpSpPr>
        <p:cxnSp>
          <p:nvCxnSpPr>
            <p:cNvPr id="33" name="Gerade Verbindung 32"/>
            <p:cNvCxnSpPr/>
            <p:nvPr/>
          </p:nvCxnSpPr>
          <p:spPr>
            <a:xfrm flipV="1">
              <a:off x="8100392" y="3897052"/>
              <a:ext cx="0" cy="1044116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Gerade Verbindung mit Pfeil 33"/>
            <p:cNvCxnSpPr/>
            <p:nvPr/>
          </p:nvCxnSpPr>
          <p:spPr>
            <a:xfrm flipH="1">
              <a:off x="6876256" y="3897052"/>
              <a:ext cx="1224136" cy="0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feld 34"/>
          <p:cNvSpPr txBox="1"/>
          <p:nvPr/>
        </p:nvSpPr>
        <p:spPr>
          <a:xfrm>
            <a:off x="1246348" y="3759423"/>
            <a:ext cx="9801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>
                <a:solidFill>
                  <a:srgbClr val="00FF00"/>
                </a:solidFill>
              </a:rPr>
              <a:t>bestellt</a:t>
            </a:r>
            <a:endParaRPr lang="de-DE" sz="2000" b="1" dirty="0">
              <a:solidFill>
                <a:srgbClr val="00FF00"/>
              </a:solidFill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3347864" y="3897052"/>
            <a:ext cx="1224136" cy="1044116"/>
            <a:chOff x="3347864" y="3897052"/>
            <a:chExt cx="1224136" cy="1044116"/>
          </a:xfrm>
        </p:grpSpPr>
        <p:cxnSp>
          <p:nvCxnSpPr>
            <p:cNvPr id="16" name="Gerade Verbindung 15"/>
            <p:cNvCxnSpPr/>
            <p:nvPr/>
          </p:nvCxnSpPr>
          <p:spPr>
            <a:xfrm flipV="1">
              <a:off x="3347864" y="3897052"/>
              <a:ext cx="0" cy="1044116"/>
            </a:xfrm>
            <a:prstGeom prst="line">
              <a:avLst/>
            </a:prstGeom>
            <a:ln w="50800">
              <a:solidFill>
                <a:srgbClr val="00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 Verbindung mit Pfeil 20"/>
            <p:cNvCxnSpPr/>
            <p:nvPr/>
          </p:nvCxnSpPr>
          <p:spPr>
            <a:xfrm>
              <a:off x="3347864" y="3897052"/>
              <a:ext cx="1224136" cy="0"/>
            </a:xfrm>
            <a:prstGeom prst="straightConnector1">
              <a:avLst/>
            </a:prstGeom>
            <a:ln w="50800">
              <a:solidFill>
                <a:srgbClr val="00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chteck 35"/>
            <p:cNvSpPr/>
            <p:nvPr/>
          </p:nvSpPr>
          <p:spPr>
            <a:xfrm>
              <a:off x="3446348" y="4005064"/>
              <a:ext cx="98014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de-DE" sz="2000" b="1" dirty="0" smtClean="0">
                  <a:solidFill>
                    <a:srgbClr val="00FF00"/>
                  </a:solidFill>
                </a:rPr>
                <a:t>bestellt</a:t>
              </a:r>
            </a:p>
          </p:txBody>
        </p:sp>
      </p:grpSp>
      <p:sp>
        <p:nvSpPr>
          <p:cNvPr id="37" name="Rechteck 36"/>
          <p:cNvSpPr/>
          <p:nvPr/>
        </p:nvSpPr>
        <p:spPr>
          <a:xfrm>
            <a:off x="7093793" y="4095944"/>
            <a:ext cx="98014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b="1" dirty="0">
                <a:solidFill>
                  <a:srgbClr val="FFC000"/>
                </a:solidFill>
              </a:rPr>
              <a:t>b</a:t>
            </a:r>
            <a:r>
              <a:rPr lang="de-DE" sz="2000" b="1" dirty="0" smtClean="0">
                <a:solidFill>
                  <a:srgbClr val="FFC000"/>
                </a:solidFill>
              </a:rPr>
              <a:t>estellt</a:t>
            </a:r>
          </a:p>
          <a:p>
            <a:r>
              <a:rPr lang="de-DE" sz="2000" b="1" dirty="0" smtClean="0">
                <a:solidFill>
                  <a:srgbClr val="FFC000"/>
                </a:solidFill>
              </a:rPr>
              <a:t>zu 1/3</a:t>
            </a:r>
            <a:endParaRPr lang="de-DE" sz="2000" b="1" dirty="0">
              <a:solidFill>
                <a:srgbClr val="FFC000"/>
              </a:solidFill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4607091" y="1988683"/>
            <a:ext cx="13287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>
                <a:solidFill>
                  <a:srgbClr val="FF0000"/>
                </a:solidFill>
              </a:rPr>
              <a:t>überwacht</a:t>
            </a:r>
            <a:endParaRPr lang="de-DE" sz="2000" b="1" dirty="0">
              <a:solidFill>
                <a:srgbClr val="FF0000"/>
              </a:solidFill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4614844" y="4179134"/>
            <a:ext cx="22952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>
                <a:solidFill>
                  <a:srgbClr val="00FF00"/>
                </a:solidFill>
              </a:rPr>
              <a:t>Fakultativ &lt; 500 MA</a:t>
            </a:r>
            <a:endParaRPr lang="de-DE" sz="2000" b="1" dirty="0">
              <a:solidFill>
                <a:srgbClr val="00FF00"/>
              </a:solidFill>
            </a:endParaRPr>
          </a:p>
        </p:txBody>
      </p:sp>
      <p:sp>
        <p:nvSpPr>
          <p:cNvPr id="40" name="Rechteck 39"/>
          <p:cNvSpPr/>
          <p:nvPr/>
        </p:nvSpPr>
        <p:spPr>
          <a:xfrm>
            <a:off x="3545055" y="4332353"/>
            <a:ext cx="8518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sz="2000" b="1" dirty="0">
                <a:solidFill>
                  <a:srgbClr val="FFC000"/>
                </a:solidFill>
              </a:rPr>
              <a:t>z</a:t>
            </a:r>
            <a:r>
              <a:rPr lang="de-DE" sz="2000" b="1" dirty="0" smtClean="0">
                <a:solidFill>
                  <a:srgbClr val="FFC000"/>
                </a:solidFill>
              </a:rPr>
              <a:t>u 2/3</a:t>
            </a:r>
          </a:p>
        </p:txBody>
      </p:sp>
      <p:cxnSp>
        <p:nvCxnSpPr>
          <p:cNvPr id="27" name="Gerade Verbindung mit Pfeil 26"/>
          <p:cNvCxnSpPr/>
          <p:nvPr/>
        </p:nvCxnSpPr>
        <p:spPr>
          <a:xfrm flipV="1">
            <a:off x="2786830" y="3060985"/>
            <a:ext cx="11630" cy="1880183"/>
          </a:xfrm>
          <a:prstGeom prst="straightConnector1">
            <a:avLst/>
          </a:prstGeom>
          <a:ln w="50800">
            <a:solidFill>
              <a:schemeClr val="accent1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/>
          <p:cNvSpPr txBox="1"/>
          <p:nvPr/>
        </p:nvSpPr>
        <p:spPr>
          <a:xfrm>
            <a:off x="2891094" y="3335655"/>
            <a:ext cx="13079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</a:t>
            </a:r>
            <a:r>
              <a:rPr lang="de-DE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ntlastung</a:t>
            </a:r>
            <a:endParaRPr lang="de-DE" sz="20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2" name="Titel 1"/>
          <p:cNvSpPr txBox="1">
            <a:spLocks/>
          </p:cNvSpPr>
          <p:nvPr/>
        </p:nvSpPr>
        <p:spPr>
          <a:xfrm>
            <a:off x="6486670" y="5715542"/>
            <a:ext cx="3168352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b="1" dirty="0" smtClean="0">
                <a:solidFill>
                  <a:srgbClr val="FFFF00"/>
                </a:solidFill>
              </a:rPr>
              <a:t>Belegschaft</a:t>
            </a:r>
          </a:p>
          <a:p>
            <a:r>
              <a:rPr lang="de-DE" sz="2400" b="1" dirty="0" smtClean="0">
                <a:solidFill>
                  <a:srgbClr val="FFFF00"/>
                </a:solidFill>
              </a:rPr>
              <a:t>&gt; 2.000 MA</a:t>
            </a:r>
            <a:endParaRPr lang="de-DE" sz="2400" b="1" dirty="0">
              <a:solidFill>
                <a:srgbClr val="FFFF00"/>
              </a:solidFill>
            </a:endParaRPr>
          </a:p>
        </p:txBody>
      </p:sp>
      <p:sp>
        <p:nvSpPr>
          <p:cNvPr id="43" name="Rechteck 42"/>
          <p:cNvSpPr/>
          <p:nvPr/>
        </p:nvSpPr>
        <p:spPr>
          <a:xfrm>
            <a:off x="3545054" y="4603775"/>
            <a:ext cx="8518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sz="2000" b="1" dirty="0">
                <a:solidFill>
                  <a:srgbClr val="FFFF00"/>
                </a:solidFill>
              </a:rPr>
              <a:t>z</a:t>
            </a:r>
            <a:r>
              <a:rPr lang="de-DE" sz="2000" b="1" dirty="0" smtClean="0">
                <a:solidFill>
                  <a:srgbClr val="FFFF00"/>
                </a:solidFill>
              </a:rPr>
              <a:t>u 1/2</a:t>
            </a:r>
          </a:p>
        </p:txBody>
      </p:sp>
      <p:sp>
        <p:nvSpPr>
          <p:cNvPr id="45" name="Rechteck 44"/>
          <p:cNvSpPr/>
          <p:nvPr/>
        </p:nvSpPr>
        <p:spPr>
          <a:xfrm>
            <a:off x="7093793" y="4636974"/>
            <a:ext cx="8518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sz="2000" b="1" dirty="0">
                <a:solidFill>
                  <a:srgbClr val="FFFF00"/>
                </a:solidFill>
              </a:rPr>
              <a:t>z</a:t>
            </a:r>
            <a:r>
              <a:rPr lang="de-DE" sz="2000" b="1" dirty="0" smtClean="0">
                <a:solidFill>
                  <a:srgbClr val="FFFF00"/>
                </a:solidFill>
              </a:rPr>
              <a:t>u 1/2</a:t>
            </a:r>
          </a:p>
        </p:txBody>
      </p:sp>
    </p:spTree>
    <p:extLst>
      <p:ext uri="{BB962C8B-B14F-4D97-AF65-F5344CB8AC3E}">
        <p14:creationId xmlns:p14="http://schemas.microsoft.com/office/powerpoint/2010/main" val="3151379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35" grpId="0"/>
      <p:bldP spid="37" grpId="0"/>
      <p:bldP spid="38" grpId="0"/>
      <p:bldP spid="39" grpId="0"/>
      <p:bldP spid="40" grpId="0"/>
      <p:bldP spid="28" grpId="0"/>
      <p:bldP spid="42" grpId="0"/>
      <p:bldP spid="43" grpId="0"/>
      <p:bldP spid="4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648072"/>
          </a:xfrm>
        </p:spPr>
        <p:txBody>
          <a:bodyPr>
            <a:normAutofit/>
          </a:bodyPr>
          <a:lstStyle/>
          <a:p>
            <a:r>
              <a:rPr lang="de-DE" sz="2400" b="1" cap="small" dirty="0" smtClean="0"/>
              <a:t>Organe</a:t>
            </a:r>
            <a:r>
              <a:rPr lang="de-DE" sz="2400" dirty="0" smtClean="0"/>
              <a:t> der Kapitalgesellschaften</a:t>
            </a:r>
            <a:endParaRPr lang="de-DE" sz="2400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85800" y="836712"/>
            <a:ext cx="77724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200" b="1" dirty="0" smtClean="0"/>
              <a:t>Aktiengesellschaft </a:t>
            </a:r>
          </a:p>
          <a:p>
            <a:r>
              <a:rPr lang="de-DE" sz="3200" b="1" dirty="0" smtClean="0"/>
              <a:t>(AG)</a:t>
            </a:r>
            <a:endParaRPr lang="de-DE" sz="3200" b="1" dirty="0"/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258416" y="5157192"/>
            <a:ext cx="4301955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b="1" cap="small" dirty="0" err="1" smtClean="0"/>
              <a:t>hauptversammlung</a:t>
            </a:r>
            <a:endParaRPr lang="de-DE" sz="2600" b="1" cap="small" dirty="0" smtClean="0"/>
          </a:p>
          <a:p>
            <a:r>
              <a:rPr lang="de-DE" sz="2400" b="1" dirty="0" smtClean="0"/>
              <a:t>Beschlussfassung</a:t>
            </a:r>
            <a:endParaRPr lang="de-DE" sz="2400" b="1" cap="small" dirty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477922" y="2152283"/>
            <a:ext cx="3886200" cy="64807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b="1" cap="small" dirty="0" smtClean="0"/>
              <a:t>Vorstand</a:t>
            </a:r>
          </a:p>
          <a:p>
            <a:r>
              <a:rPr lang="de-DE" sz="2400" b="1" dirty="0" smtClean="0"/>
              <a:t>Leitung</a:t>
            </a:r>
            <a:endParaRPr lang="de-DE" sz="2400" b="1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4139952" y="3684281"/>
            <a:ext cx="3170529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b="1" cap="small" dirty="0" smtClean="0"/>
              <a:t>Aufsichtsrat</a:t>
            </a:r>
          </a:p>
          <a:p>
            <a:r>
              <a:rPr lang="de-DE" sz="2400" b="1" dirty="0" smtClean="0"/>
              <a:t>Kontrolle</a:t>
            </a:r>
            <a:endParaRPr lang="de-DE" sz="2400" b="1" cap="small" dirty="0"/>
          </a:p>
          <a:p>
            <a:endParaRPr lang="de-DE" sz="2400" b="1" cap="small" dirty="0"/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6486670" y="5156742"/>
            <a:ext cx="3168352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b="1" dirty="0" smtClean="0">
                <a:solidFill>
                  <a:srgbClr val="FFC000"/>
                </a:solidFill>
              </a:rPr>
              <a:t>Belegschaft</a:t>
            </a:r>
          </a:p>
          <a:p>
            <a:r>
              <a:rPr lang="de-DE" sz="2400" b="1" dirty="0" smtClean="0">
                <a:solidFill>
                  <a:srgbClr val="FFC000"/>
                </a:solidFill>
              </a:rPr>
              <a:t>&gt; 500 MA</a:t>
            </a:r>
            <a:endParaRPr lang="de-DE" sz="2400" b="1" dirty="0">
              <a:solidFill>
                <a:srgbClr val="FFC000"/>
              </a:solidFill>
            </a:endParaRPr>
          </a:p>
        </p:txBody>
      </p:sp>
      <p:grpSp>
        <p:nvGrpSpPr>
          <p:cNvPr id="31" name="Gruppieren 30"/>
          <p:cNvGrpSpPr/>
          <p:nvPr/>
        </p:nvGrpSpPr>
        <p:grpSpPr>
          <a:xfrm>
            <a:off x="6876256" y="3897052"/>
            <a:ext cx="1224136" cy="1044116"/>
            <a:chOff x="6876256" y="3897052"/>
            <a:chExt cx="1224136" cy="1044116"/>
          </a:xfrm>
        </p:grpSpPr>
        <p:cxnSp>
          <p:nvCxnSpPr>
            <p:cNvPr id="25" name="Gerade Verbindung 24"/>
            <p:cNvCxnSpPr/>
            <p:nvPr/>
          </p:nvCxnSpPr>
          <p:spPr>
            <a:xfrm flipV="1">
              <a:off x="8100392" y="3897052"/>
              <a:ext cx="0" cy="1044116"/>
            </a:xfrm>
            <a:prstGeom prst="line">
              <a:avLst/>
            </a:prstGeom>
            <a:ln w="508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 Verbindung mit Pfeil 25"/>
            <p:cNvCxnSpPr/>
            <p:nvPr/>
          </p:nvCxnSpPr>
          <p:spPr>
            <a:xfrm flipH="1">
              <a:off x="6876256" y="3897052"/>
              <a:ext cx="1224136" cy="0"/>
            </a:xfrm>
            <a:prstGeom prst="straightConnector1">
              <a:avLst/>
            </a:prstGeom>
            <a:ln w="50800"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uppieren 31"/>
          <p:cNvGrpSpPr/>
          <p:nvPr/>
        </p:nvGrpSpPr>
        <p:grpSpPr>
          <a:xfrm>
            <a:off x="4532227" y="2476319"/>
            <a:ext cx="1224136" cy="915493"/>
            <a:chOff x="6876256" y="3897052"/>
            <a:chExt cx="1224136" cy="1044116"/>
          </a:xfrm>
        </p:grpSpPr>
        <p:cxnSp>
          <p:nvCxnSpPr>
            <p:cNvPr id="33" name="Gerade Verbindung 32"/>
            <p:cNvCxnSpPr/>
            <p:nvPr/>
          </p:nvCxnSpPr>
          <p:spPr>
            <a:xfrm flipV="1">
              <a:off x="8100392" y="3897052"/>
              <a:ext cx="0" cy="1044116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Gerade Verbindung mit Pfeil 33"/>
            <p:cNvCxnSpPr/>
            <p:nvPr/>
          </p:nvCxnSpPr>
          <p:spPr>
            <a:xfrm flipH="1">
              <a:off x="6876256" y="3897052"/>
              <a:ext cx="1224136" cy="0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uppieren 2"/>
          <p:cNvGrpSpPr/>
          <p:nvPr/>
        </p:nvGrpSpPr>
        <p:grpSpPr>
          <a:xfrm>
            <a:off x="3347864" y="3897052"/>
            <a:ext cx="1224136" cy="1044116"/>
            <a:chOff x="3347864" y="3897052"/>
            <a:chExt cx="1224136" cy="1044116"/>
          </a:xfrm>
        </p:grpSpPr>
        <p:cxnSp>
          <p:nvCxnSpPr>
            <p:cNvPr id="16" name="Gerade Verbindung 15"/>
            <p:cNvCxnSpPr/>
            <p:nvPr/>
          </p:nvCxnSpPr>
          <p:spPr>
            <a:xfrm flipV="1">
              <a:off x="3347864" y="3897052"/>
              <a:ext cx="0" cy="1044116"/>
            </a:xfrm>
            <a:prstGeom prst="line">
              <a:avLst/>
            </a:prstGeom>
            <a:ln w="50800">
              <a:solidFill>
                <a:srgbClr val="00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 Verbindung mit Pfeil 20"/>
            <p:cNvCxnSpPr/>
            <p:nvPr/>
          </p:nvCxnSpPr>
          <p:spPr>
            <a:xfrm>
              <a:off x="3347864" y="3897052"/>
              <a:ext cx="1224136" cy="0"/>
            </a:xfrm>
            <a:prstGeom prst="straightConnector1">
              <a:avLst/>
            </a:prstGeom>
            <a:ln w="50800">
              <a:solidFill>
                <a:srgbClr val="00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chteck 35"/>
            <p:cNvSpPr/>
            <p:nvPr/>
          </p:nvSpPr>
          <p:spPr>
            <a:xfrm>
              <a:off x="3600726" y="4005064"/>
              <a:ext cx="84555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de-DE" sz="2000" b="1" dirty="0">
                  <a:solidFill>
                    <a:srgbClr val="00FF00"/>
                  </a:solidFill>
                </a:rPr>
                <a:t>w</a:t>
              </a:r>
              <a:r>
                <a:rPr lang="de-DE" sz="2000" b="1" dirty="0" smtClean="0">
                  <a:solidFill>
                    <a:srgbClr val="00FF00"/>
                  </a:solidFill>
                </a:rPr>
                <a:t>ählt </a:t>
              </a:r>
            </a:p>
          </p:txBody>
        </p:sp>
      </p:grpSp>
      <p:sp>
        <p:nvSpPr>
          <p:cNvPr id="37" name="Rechteck 36"/>
          <p:cNvSpPr/>
          <p:nvPr/>
        </p:nvSpPr>
        <p:spPr>
          <a:xfrm>
            <a:off x="7093793" y="4095944"/>
            <a:ext cx="85183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b="1" dirty="0" smtClean="0">
                <a:solidFill>
                  <a:srgbClr val="FFC000"/>
                </a:solidFill>
              </a:rPr>
              <a:t>wählt</a:t>
            </a:r>
          </a:p>
          <a:p>
            <a:r>
              <a:rPr lang="de-DE" sz="2000" b="1" dirty="0" smtClean="0">
                <a:solidFill>
                  <a:srgbClr val="FFC000"/>
                </a:solidFill>
              </a:rPr>
              <a:t>zu 1/3</a:t>
            </a:r>
            <a:endParaRPr lang="de-DE" sz="2000" b="1" dirty="0">
              <a:solidFill>
                <a:srgbClr val="FFC000"/>
              </a:solidFill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4607091" y="1988683"/>
            <a:ext cx="13287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>
                <a:solidFill>
                  <a:srgbClr val="FF0000"/>
                </a:solidFill>
              </a:rPr>
              <a:t>überwacht</a:t>
            </a:r>
            <a:endParaRPr lang="de-DE" sz="2000" b="1" dirty="0">
              <a:solidFill>
                <a:srgbClr val="FF0000"/>
              </a:solidFill>
            </a:endParaRPr>
          </a:p>
        </p:txBody>
      </p:sp>
      <p:sp>
        <p:nvSpPr>
          <p:cNvPr id="40" name="Rechteck 39"/>
          <p:cNvSpPr/>
          <p:nvPr/>
        </p:nvSpPr>
        <p:spPr>
          <a:xfrm>
            <a:off x="3547308" y="4333159"/>
            <a:ext cx="8518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sz="2000" b="1" dirty="0">
                <a:solidFill>
                  <a:srgbClr val="FFC000"/>
                </a:solidFill>
              </a:rPr>
              <a:t>z</a:t>
            </a:r>
            <a:r>
              <a:rPr lang="de-DE" sz="2000" b="1" dirty="0" smtClean="0">
                <a:solidFill>
                  <a:srgbClr val="FFC000"/>
                </a:solidFill>
              </a:rPr>
              <a:t>u 2/3</a:t>
            </a:r>
          </a:p>
        </p:txBody>
      </p:sp>
      <p:grpSp>
        <p:nvGrpSpPr>
          <p:cNvPr id="19" name="Gruppieren 18"/>
          <p:cNvGrpSpPr/>
          <p:nvPr/>
        </p:nvGrpSpPr>
        <p:grpSpPr>
          <a:xfrm>
            <a:off x="4366425" y="2800355"/>
            <a:ext cx="920910" cy="628645"/>
            <a:chOff x="4366425" y="2800355"/>
            <a:chExt cx="920910" cy="628645"/>
          </a:xfrm>
        </p:grpSpPr>
        <p:cxnSp>
          <p:nvCxnSpPr>
            <p:cNvPr id="9" name="Gerade Verbindung mit Pfeil 8"/>
            <p:cNvCxnSpPr/>
            <p:nvPr/>
          </p:nvCxnSpPr>
          <p:spPr>
            <a:xfrm flipH="1">
              <a:off x="4532227" y="2821315"/>
              <a:ext cx="739245" cy="0"/>
            </a:xfrm>
            <a:prstGeom prst="straightConnector1">
              <a:avLst/>
            </a:prstGeom>
            <a:ln w="50800">
              <a:solidFill>
                <a:srgbClr val="00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feld 34"/>
            <p:cNvSpPr txBox="1"/>
            <p:nvPr/>
          </p:nvSpPr>
          <p:spPr>
            <a:xfrm>
              <a:off x="4366425" y="2991702"/>
              <a:ext cx="8455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b="1" dirty="0" smtClean="0">
                  <a:solidFill>
                    <a:srgbClr val="00FF00"/>
                  </a:solidFill>
                </a:rPr>
                <a:t>wählt </a:t>
              </a:r>
            </a:p>
          </p:txBody>
        </p:sp>
        <p:cxnSp>
          <p:nvCxnSpPr>
            <p:cNvPr id="17" name="Gerade Verbindung 16"/>
            <p:cNvCxnSpPr/>
            <p:nvPr/>
          </p:nvCxnSpPr>
          <p:spPr>
            <a:xfrm>
              <a:off x="5287335" y="2800355"/>
              <a:ext cx="0" cy="628645"/>
            </a:xfrm>
            <a:prstGeom prst="line">
              <a:avLst/>
            </a:prstGeom>
            <a:ln w="50800">
              <a:solidFill>
                <a:srgbClr val="00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feld 19"/>
          <p:cNvSpPr txBox="1"/>
          <p:nvPr/>
        </p:nvSpPr>
        <p:spPr>
          <a:xfrm>
            <a:off x="5255215" y="4205119"/>
            <a:ext cx="9400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>
                <a:solidFill>
                  <a:srgbClr val="00FF00"/>
                </a:solidFill>
              </a:rPr>
              <a:t>4 Jahre</a:t>
            </a:r>
            <a:endParaRPr lang="de-DE" sz="2000" b="1" dirty="0">
              <a:solidFill>
                <a:srgbClr val="00FF00"/>
              </a:solidFill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1939392" y="2800355"/>
            <a:ext cx="9400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rgbClr val="00FF00"/>
                </a:solidFill>
              </a:rPr>
              <a:t>5</a:t>
            </a:r>
            <a:r>
              <a:rPr lang="de-DE" sz="2000" b="1" dirty="0" smtClean="0">
                <a:solidFill>
                  <a:srgbClr val="00FF00"/>
                </a:solidFill>
              </a:rPr>
              <a:t> Jahre</a:t>
            </a:r>
            <a:endParaRPr lang="de-DE" sz="2000" b="1" dirty="0">
              <a:solidFill>
                <a:srgbClr val="00FF00"/>
              </a:solidFill>
            </a:endParaRPr>
          </a:p>
        </p:txBody>
      </p:sp>
      <p:grpSp>
        <p:nvGrpSpPr>
          <p:cNvPr id="29" name="Gruppieren 28"/>
          <p:cNvGrpSpPr/>
          <p:nvPr/>
        </p:nvGrpSpPr>
        <p:grpSpPr>
          <a:xfrm>
            <a:off x="971600" y="3429000"/>
            <a:ext cx="1449422" cy="1512169"/>
            <a:chOff x="971600" y="3429000"/>
            <a:chExt cx="1449422" cy="1512169"/>
          </a:xfrm>
        </p:grpSpPr>
        <p:cxnSp>
          <p:nvCxnSpPr>
            <p:cNvPr id="23" name="Gerade Verbindung mit Pfeil 22"/>
            <p:cNvCxnSpPr/>
            <p:nvPr/>
          </p:nvCxnSpPr>
          <p:spPr>
            <a:xfrm flipV="1">
              <a:off x="2409392" y="3429000"/>
              <a:ext cx="11630" cy="1512169"/>
            </a:xfrm>
            <a:prstGeom prst="straightConnector1">
              <a:avLst/>
            </a:prstGeom>
            <a:ln w="50800">
              <a:solidFill>
                <a:schemeClr val="accent1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feld 26"/>
            <p:cNvSpPr txBox="1"/>
            <p:nvPr/>
          </p:nvSpPr>
          <p:spPr>
            <a:xfrm>
              <a:off x="971600" y="3961798"/>
              <a:ext cx="130792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b="1" dirty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E</a:t>
              </a:r>
              <a:r>
                <a:rPr lang="de-DE" sz="2000" b="1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ntlastung</a:t>
              </a:r>
              <a:endParaRPr lang="de-DE" sz="2000" b="1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</p:grpSp>
      <p:grpSp>
        <p:nvGrpSpPr>
          <p:cNvPr id="52" name="Gruppieren 51"/>
          <p:cNvGrpSpPr/>
          <p:nvPr/>
        </p:nvGrpSpPr>
        <p:grpSpPr>
          <a:xfrm>
            <a:off x="4145767" y="4605230"/>
            <a:ext cx="1610596" cy="928905"/>
            <a:chOff x="4145767" y="4605230"/>
            <a:chExt cx="1610596" cy="928905"/>
          </a:xfrm>
        </p:grpSpPr>
        <p:cxnSp>
          <p:nvCxnSpPr>
            <p:cNvPr id="43" name="Gerade Verbindung mit Pfeil 42"/>
            <p:cNvCxnSpPr/>
            <p:nvPr/>
          </p:nvCxnSpPr>
          <p:spPr>
            <a:xfrm flipV="1">
              <a:off x="5756363" y="4605230"/>
              <a:ext cx="0" cy="928905"/>
            </a:xfrm>
            <a:prstGeom prst="straightConnector1">
              <a:avLst/>
            </a:prstGeom>
            <a:ln w="50800">
              <a:solidFill>
                <a:schemeClr val="accent1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8" name="Gruppieren 47"/>
            <p:cNvGrpSpPr/>
            <p:nvPr/>
          </p:nvGrpSpPr>
          <p:grpSpPr>
            <a:xfrm>
              <a:off x="4145767" y="5125350"/>
              <a:ext cx="1610596" cy="408785"/>
              <a:chOff x="4145767" y="5125350"/>
              <a:chExt cx="1610596" cy="408785"/>
            </a:xfrm>
          </p:grpSpPr>
          <p:sp>
            <p:nvSpPr>
              <p:cNvPr id="44" name="Textfeld 43"/>
              <p:cNvSpPr txBox="1"/>
              <p:nvPr/>
            </p:nvSpPr>
            <p:spPr>
              <a:xfrm>
                <a:off x="4297104" y="5125350"/>
                <a:ext cx="130792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0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E</a:t>
                </a:r>
                <a:r>
                  <a:rPr lang="de-DE" sz="2000" b="1" dirty="0" smtClean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ntlastung</a:t>
                </a:r>
                <a:endParaRPr lang="de-DE" sz="2000" b="1" dirty="0">
                  <a:solidFill>
                    <a:schemeClr val="accent1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46" name="Gerade Verbindung 45"/>
              <p:cNvCxnSpPr/>
              <p:nvPr/>
            </p:nvCxnSpPr>
            <p:spPr>
              <a:xfrm>
                <a:off x="4145767" y="5534135"/>
                <a:ext cx="1610596" cy="0"/>
              </a:xfrm>
              <a:prstGeom prst="line">
                <a:avLst/>
              </a:prstGeom>
              <a:ln w="508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9" name="Rechteck 48"/>
          <p:cNvSpPr/>
          <p:nvPr/>
        </p:nvSpPr>
        <p:spPr>
          <a:xfrm>
            <a:off x="3545054" y="4603775"/>
            <a:ext cx="8518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sz="2000" b="1" dirty="0">
                <a:solidFill>
                  <a:srgbClr val="FFFF00"/>
                </a:solidFill>
              </a:rPr>
              <a:t>z</a:t>
            </a:r>
            <a:r>
              <a:rPr lang="de-DE" sz="2000" b="1" dirty="0" smtClean="0">
                <a:solidFill>
                  <a:srgbClr val="FFFF00"/>
                </a:solidFill>
              </a:rPr>
              <a:t>u 1/2</a:t>
            </a:r>
          </a:p>
        </p:txBody>
      </p:sp>
      <p:sp>
        <p:nvSpPr>
          <p:cNvPr id="50" name="Rechteck 49"/>
          <p:cNvSpPr/>
          <p:nvPr/>
        </p:nvSpPr>
        <p:spPr>
          <a:xfrm>
            <a:off x="7093793" y="4636974"/>
            <a:ext cx="8518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sz="2000" b="1" dirty="0">
                <a:solidFill>
                  <a:srgbClr val="FFFF00"/>
                </a:solidFill>
              </a:rPr>
              <a:t>z</a:t>
            </a:r>
            <a:r>
              <a:rPr lang="de-DE" sz="2000" b="1" dirty="0" smtClean="0">
                <a:solidFill>
                  <a:srgbClr val="FFFF00"/>
                </a:solidFill>
              </a:rPr>
              <a:t>u 1/2</a:t>
            </a:r>
          </a:p>
        </p:txBody>
      </p:sp>
      <p:sp>
        <p:nvSpPr>
          <p:cNvPr id="51" name="Titel 1"/>
          <p:cNvSpPr txBox="1">
            <a:spLocks/>
          </p:cNvSpPr>
          <p:nvPr/>
        </p:nvSpPr>
        <p:spPr>
          <a:xfrm>
            <a:off x="6486670" y="5715542"/>
            <a:ext cx="3168352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b="1" dirty="0" smtClean="0">
                <a:solidFill>
                  <a:srgbClr val="FFFF00"/>
                </a:solidFill>
              </a:rPr>
              <a:t>Belegschaft</a:t>
            </a:r>
          </a:p>
          <a:p>
            <a:r>
              <a:rPr lang="de-DE" sz="2400" b="1" dirty="0" smtClean="0">
                <a:solidFill>
                  <a:srgbClr val="FFFF00"/>
                </a:solidFill>
              </a:rPr>
              <a:t>&gt; 2.000 MA</a:t>
            </a:r>
            <a:endParaRPr lang="de-DE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013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37" grpId="0"/>
      <p:bldP spid="38" grpId="0"/>
      <p:bldP spid="40" grpId="0"/>
      <p:bldP spid="20" grpId="0"/>
      <p:bldP spid="41" grpId="0"/>
      <p:bldP spid="49" grpId="0"/>
      <p:bldP spid="50" grpId="0"/>
      <p:bldP spid="51" grpId="0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</Words>
  <Application>Microsoft Office PowerPoint</Application>
  <PresentationFormat>Bildschirmpräsentation (4:3)</PresentationFormat>
  <Paragraphs>47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</vt:lpstr>
      <vt:lpstr>Organe der Kapitalgesellschaften</vt:lpstr>
      <vt:lpstr>Organe der Kapitalgesellschaften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Organe der Kapitalgesellschaften</dc:title>
  <dc:creator>GRM</dc:creator>
  <cp:lastModifiedBy>GRM</cp:lastModifiedBy>
  <cp:revision>18</cp:revision>
  <cp:lastPrinted>2015-11-08T20:06:00Z</cp:lastPrinted>
  <dcterms:created xsi:type="dcterms:W3CDTF">2015-11-06T09:41:18Z</dcterms:created>
  <dcterms:modified xsi:type="dcterms:W3CDTF">2017-11-27T08:57:01Z</dcterms:modified>
</cp:coreProperties>
</file>